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5125700" cy="10693400"/>
  <p:notesSz cx="15125700" cy="10693400"/>
  <p:defaultTextStyle>
    <a:defPPr>
      <a:defRPr kern="0"/>
    </a:def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400" d="100"/>
          <a:sy n="400" d="100"/>
        </p:scale>
        <p:origin x="-28812" y="67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134427" y="3314954"/>
            <a:ext cx="12856845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EDEDEE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268855" y="5988304"/>
            <a:ext cx="10587990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1/30/2023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EDEDEE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1/30/2023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EDEDEE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56285" y="2459482"/>
            <a:ext cx="657967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789735" y="2459482"/>
            <a:ext cx="657967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1/30/2023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7000" b="1" i="0">
                <a:solidFill>
                  <a:srgbClr val="EDEDEE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1/30/2023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1/30/2023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528822" y="104553"/>
            <a:ext cx="1957704" cy="10966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7000" b="1" i="0">
                <a:solidFill>
                  <a:srgbClr val="EDEDEE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56285" y="2459482"/>
            <a:ext cx="13613130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142738" y="9944862"/>
            <a:ext cx="4840224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56285" y="9944862"/>
            <a:ext cx="3478911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1/30/2023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890504" y="9944862"/>
            <a:ext cx="3478911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08389006"/>
              </p:ext>
            </p:extLst>
          </p:nvPr>
        </p:nvGraphicFramePr>
        <p:xfrm>
          <a:off x="11565441" y="360004"/>
          <a:ext cx="1548129" cy="150431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240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3830">
                <a:tc gridSpan="8">
                  <a:txBody>
                    <a:bodyPr/>
                    <a:lstStyle/>
                    <a:p>
                      <a:pPr marL="325755">
                        <a:lnSpc>
                          <a:spcPct val="100000"/>
                        </a:lnSpc>
                        <a:spcBef>
                          <a:spcPts val="27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Januar</a:t>
                      </a:r>
                      <a:r>
                        <a:rPr sz="600" b="1" spc="8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January</a:t>
                      </a:r>
                      <a:r>
                        <a:rPr sz="600" b="1" spc="8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1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Janvier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3492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 marR="3365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59690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59690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7465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5560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0480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640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7940" algn="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3" name="objec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8449345"/>
              </p:ext>
            </p:extLst>
          </p:nvPr>
        </p:nvGraphicFramePr>
        <p:xfrm>
          <a:off x="11566321" y="1957863"/>
          <a:ext cx="1549400" cy="13938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3830">
                <a:tc gridSpan="8">
                  <a:txBody>
                    <a:bodyPr/>
                    <a:lstStyle/>
                    <a:p>
                      <a:pPr marL="297815">
                        <a:lnSpc>
                          <a:spcPct val="100000"/>
                        </a:lnSpc>
                        <a:spcBef>
                          <a:spcPts val="27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Februar</a:t>
                      </a:r>
                      <a:r>
                        <a:rPr sz="600" b="1" spc="1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February</a:t>
                      </a:r>
                      <a:r>
                        <a:rPr sz="600" b="1" spc="1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1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Février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3492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31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746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556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64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381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84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4" name="objec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4666525"/>
              </p:ext>
            </p:extLst>
          </p:nvPr>
        </p:nvGraphicFramePr>
        <p:xfrm>
          <a:off x="11564671" y="3445547"/>
          <a:ext cx="1549400" cy="13938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3830">
                <a:tc gridSpan="8">
                  <a:txBody>
                    <a:bodyPr/>
                    <a:lstStyle/>
                    <a:p>
                      <a:pPr marL="448945">
                        <a:lnSpc>
                          <a:spcPct val="100000"/>
                        </a:lnSpc>
                        <a:spcBef>
                          <a:spcPts val="27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März</a:t>
                      </a:r>
                      <a:r>
                        <a:rPr sz="600" b="1" spc="8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March</a:t>
                      </a:r>
                      <a:r>
                        <a:rPr sz="600" b="1" spc="8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2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Mars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3492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4381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49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556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873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048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873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64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5" name="object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1988279"/>
              </p:ext>
            </p:extLst>
          </p:nvPr>
        </p:nvGraphicFramePr>
        <p:xfrm>
          <a:off x="11564671" y="4944668"/>
          <a:ext cx="1549400" cy="138239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52400">
                <a:tc gridSpan="8">
                  <a:txBody>
                    <a:bodyPr/>
                    <a:lstStyle/>
                    <a:p>
                      <a:pPr marL="484505">
                        <a:lnSpc>
                          <a:spcPct val="100000"/>
                        </a:lnSpc>
                        <a:spcBef>
                          <a:spcPts val="18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April</a:t>
                      </a:r>
                      <a:r>
                        <a:rPr sz="600" b="1" spc="3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April</a:t>
                      </a:r>
                      <a:r>
                        <a:rPr sz="600" b="1" spc="3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1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Avril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2349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746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683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048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64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111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209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6" name="object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12590582"/>
              </p:ext>
            </p:extLst>
          </p:nvPr>
        </p:nvGraphicFramePr>
        <p:xfrm>
          <a:off x="11564671" y="6420920"/>
          <a:ext cx="1549400" cy="13938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3830">
                <a:tc gridSpan="8"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7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Mai</a:t>
                      </a:r>
                      <a:r>
                        <a:rPr sz="600" b="1" spc="5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May</a:t>
                      </a:r>
                      <a:r>
                        <a:rPr sz="600" b="1" spc="6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3492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381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746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209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64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048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7" name="object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2871995"/>
              </p:ext>
            </p:extLst>
          </p:nvPr>
        </p:nvGraphicFramePr>
        <p:xfrm>
          <a:off x="11564671" y="7920278"/>
          <a:ext cx="1549400" cy="138239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52400">
                <a:tc gridSpan="8">
                  <a:txBody>
                    <a:bodyPr/>
                    <a:lstStyle/>
                    <a:p>
                      <a:pPr marL="493395">
                        <a:lnSpc>
                          <a:spcPct val="100000"/>
                        </a:lnSpc>
                        <a:spcBef>
                          <a:spcPts val="180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Juni</a:t>
                      </a:r>
                      <a:r>
                        <a:rPr sz="600" b="1" spc="5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June</a:t>
                      </a:r>
                      <a:r>
                        <a:rPr sz="600" b="1" spc="5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2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Juin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2286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96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49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619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937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2384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209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8" name="objec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27491180"/>
              </p:ext>
            </p:extLst>
          </p:nvPr>
        </p:nvGraphicFramePr>
        <p:xfrm>
          <a:off x="13199585" y="360004"/>
          <a:ext cx="1549400" cy="150431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3830">
                <a:tc gridSpan="8">
                  <a:txBody>
                    <a:bodyPr/>
                    <a:lstStyle/>
                    <a:p>
                      <a:pPr marL="486409">
                        <a:lnSpc>
                          <a:spcPct val="100000"/>
                        </a:lnSpc>
                        <a:spcBef>
                          <a:spcPts val="27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Juli</a:t>
                      </a:r>
                      <a:r>
                        <a:rPr sz="600" b="1" spc="4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July</a:t>
                      </a:r>
                      <a:r>
                        <a:rPr sz="600" b="1" spc="4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1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Juillet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3492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6195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4925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3020" algn="r">
                        <a:lnSpc>
                          <a:spcPct val="100000"/>
                        </a:lnSpc>
                        <a:spcBef>
                          <a:spcPts val="204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034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845" algn="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209" algn="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7940" algn="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209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26669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8224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9" name="object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35994003"/>
              </p:ext>
            </p:extLst>
          </p:nvPr>
        </p:nvGraphicFramePr>
        <p:xfrm>
          <a:off x="13200546" y="1957863"/>
          <a:ext cx="1549400" cy="13938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3830">
                <a:tc gridSpan="8">
                  <a:txBody>
                    <a:bodyPr/>
                    <a:lstStyle/>
                    <a:p>
                      <a:pPr marL="387350">
                        <a:lnSpc>
                          <a:spcPct val="100000"/>
                        </a:lnSpc>
                        <a:spcBef>
                          <a:spcPts val="27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August</a:t>
                      </a:r>
                      <a:r>
                        <a:rPr sz="600" b="1" spc="6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August</a:t>
                      </a:r>
                      <a:r>
                        <a:rPr sz="600" b="1" spc="6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2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Août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3492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31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746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048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175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10" name="object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50910827"/>
              </p:ext>
            </p:extLst>
          </p:nvPr>
        </p:nvGraphicFramePr>
        <p:xfrm>
          <a:off x="13200546" y="3445547"/>
          <a:ext cx="1549400" cy="13938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3830">
                <a:tc gridSpan="8">
                  <a:txBody>
                    <a:bodyPr/>
                    <a:lstStyle/>
                    <a:p>
                      <a:pPr marL="142240">
                        <a:lnSpc>
                          <a:spcPct val="100000"/>
                        </a:lnSpc>
                        <a:spcBef>
                          <a:spcPts val="27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September</a:t>
                      </a:r>
                      <a:r>
                        <a:rPr sz="600" b="1" spc="7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September</a:t>
                      </a:r>
                      <a:r>
                        <a:rPr sz="600" b="1" spc="7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1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Septembre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3492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1594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96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49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619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937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64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209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39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2384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873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11" name="object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5462574"/>
              </p:ext>
            </p:extLst>
          </p:nvPr>
        </p:nvGraphicFramePr>
        <p:xfrm>
          <a:off x="13199585" y="4944668"/>
          <a:ext cx="1549400" cy="138239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52400">
                <a:tc gridSpan="8">
                  <a:txBody>
                    <a:bodyPr/>
                    <a:lstStyle/>
                    <a:p>
                      <a:pPr marL="290830">
                        <a:lnSpc>
                          <a:spcPct val="100000"/>
                        </a:lnSpc>
                        <a:spcBef>
                          <a:spcPts val="18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Oktober</a:t>
                      </a:r>
                      <a:r>
                        <a:rPr sz="600" b="1" spc="12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October</a:t>
                      </a:r>
                      <a:r>
                        <a:rPr sz="600" b="1" spc="12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1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Octobre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2349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683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683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209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64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048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317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84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12" name="object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9371410"/>
              </p:ext>
            </p:extLst>
          </p:nvPr>
        </p:nvGraphicFramePr>
        <p:xfrm>
          <a:off x="13199585" y="7908604"/>
          <a:ext cx="1549400" cy="13938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3830">
                <a:tc gridSpan="8">
                  <a:txBody>
                    <a:bodyPr/>
                    <a:lstStyle/>
                    <a:p>
                      <a:pPr marL="173355">
                        <a:lnSpc>
                          <a:spcPct val="100000"/>
                        </a:lnSpc>
                        <a:spcBef>
                          <a:spcPts val="27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Dezember</a:t>
                      </a:r>
                      <a:r>
                        <a:rPr sz="600" b="1" spc="11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December</a:t>
                      </a:r>
                      <a:r>
                        <a:rPr sz="600" b="1" spc="114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1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Décembre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3492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50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49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619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51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937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64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209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52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2384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857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01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873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619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31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aphicFrame>
        <p:nvGraphicFramePr>
          <p:cNvPr id="13" name="object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4677944"/>
              </p:ext>
            </p:extLst>
          </p:nvPr>
        </p:nvGraphicFramePr>
        <p:xfrm>
          <a:off x="13200546" y="6420920"/>
          <a:ext cx="1549400" cy="1393825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93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9367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163830">
                <a:tc gridSpan="8">
                  <a:txBody>
                    <a:bodyPr/>
                    <a:lstStyle/>
                    <a:p>
                      <a:pPr marL="164465">
                        <a:lnSpc>
                          <a:spcPct val="100000"/>
                        </a:lnSpc>
                        <a:spcBef>
                          <a:spcPts val="275"/>
                        </a:spcBef>
                      </a:pPr>
                      <a:r>
                        <a:rPr sz="600" b="1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November</a:t>
                      </a:r>
                      <a:r>
                        <a:rPr sz="600" b="1" spc="114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November</a:t>
                      </a:r>
                      <a:r>
                        <a:rPr sz="600" b="1" spc="114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b="1" spc="-10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Novembre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3492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7015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910" marR="3429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Mo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Lu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2545" marR="32384" indent="1651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Tu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 marR="32384" indent="15240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Mi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We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Me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800" marR="36830" indent="-444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Do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Th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Je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50165" marR="44450" indent="10160" algn="ctr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Fr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3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Ve</a:t>
                      </a:r>
                      <a:endParaRPr sz="600" dirty="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4127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6D6E7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Sa</a:t>
                      </a:r>
                      <a:r>
                        <a:rPr sz="600" spc="500" dirty="0">
                          <a:solidFill>
                            <a:srgbClr val="95979A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B1B3B6"/>
                          </a:solidFill>
                          <a:latin typeface="Arial"/>
                          <a:cs typeface="Arial"/>
                        </a:rPr>
                        <a:t>Sa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8895" marR="39370" indent="-635" algn="just">
                        <a:lnSpc>
                          <a:spcPts val="600"/>
                        </a:lnSpc>
                        <a:spcBef>
                          <a:spcPts val="45"/>
                        </a:spcBef>
                      </a:pPr>
                      <a:r>
                        <a:rPr sz="600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So</a:t>
                      </a:r>
                      <a:r>
                        <a:rPr sz="600" spc="500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Su</a:t>
                      </a:r>
                      <a:r>
                        <a:rPr sz="600" spc="500" dirty="0">
                          <a:solidFill>
                            <a:srgbClr val="F7975B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600" spc="-25" dirty="0">
                          <a:solidFill>
                            <a:srgbClr val="FAB383"/>
                          </a:solidFill>
                          <a:latin typeface="Arial"/>
                          <a:cs typeface="Arial"/>
                        </a:rPr>
                        <a:t>Di</a:t>
                      </a:r>
                      <a:endParaRPr sz="600">
                        <a:latin typeface="Arial"/>
                        <a:cs typeface="Arial"/>
                      </a:endParaRPr>
                    </a:p>
                  </a:txBody>
                  <a:tcPr marL="0" marR="0" marT="571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254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794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603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85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492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318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746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810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17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127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6195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19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21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22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9370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23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29209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24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 marL="190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i="1" spc="-25" dirty="0">
                          <a:solidFill>
                            <a:srgbClr val="939598"/>
                          </a:solidFill>
                          <a:latin typeface="Arial"/>
                          <a:cs typeface="Arial"/>
                        </a:rPr>
                        <a:t>48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4000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25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R="30480" algn="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26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27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635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28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1270" algn="ctr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spc="-25" dirty="0">
                          <a:solidFill>
                            <a:srgbClr val="4C4D4F"/>
                          </a:solidFill>
                          <a:latin typeface="Arial"/>
                          <a:cs typeface="Arial"/>
                        </a:rPr>
                        <a:t>29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 marL="38735">
                        <a:lnSpc>
                          <a:spcPct val="100000"/>
                        </a:lnSpc>
                        <a:spcBef>
                          <a:spcPts val="135"/>
                        </a:spcBef>
                      </a:pPr>
                      <a:r>
                        <a:rPr sz="800" b="1" spc="-25" dirty="0">
                          <a:solidFill>
                            <a:srgbClr val="F36F21"/>
                          </a:solidFill>
                          <a:latin typeface="Arial"/>
                          <a:cs typeface="Arial"/>
                        </a:rPr>
                        <a:t>30</a:t>
                      </a:r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17145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3830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600" dirty="0">
                        <a:latin typeface="Times New Roman"/>
                        <a:cs typeface="Times New Roman"/>
                      </a:endParaRPr>
                    </a:p>
                  </a:txBody>
                  <a:tcPr marL="0" marR="0" marT="0" marB="0">
                    <a:lnL w="9525">
                      <a:solidFill>
                        <a:srgbClr val="FFFFFF"/>
                      </a:solidFill>
                      <a:prstDash val="solid"/>
                    </a:lnL>
                    <a:lnR w="9525">
                      <a:solidFill>
                        <a:srgbClr val="FFFFFF"/>
                      </a:solidFill>
                      <a:prstDash val="solid"/>
                    </a:lnR>
                    <a:lnT w="9525">
                      <a:solidFill>
                        <a:srgbClr val="FFFFFF"/>
                      </a:solidFill>
                      <a:prstDash val="solid"/>
                    </a:lnT>
                    <a:lnB w="9525">
                      <a:solidFill>
                        <a:srgbClr val="FFFFFF"/>
                      </a:solidFill>
                      <a:prstDash val="solid"/>
                    </a:lnB>
                    <a:solidFill>
                      <a:srgbClr val="EDEDEE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14" name="object 14"/>
          <p:cNvSpPr txBox="1"/>
          <p:nvPr/>
        </p:nvSpPr>
        <p:spPr>
          <a:xfrm>
            <a:off x="9266132" y="9377464"/>
            <a:ext cx="5545455" cy="94297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R="43180" algn="r">
              <a:lnSpc>
                <a:spcPct val="100000"/>
              </a:lnSpc>
              <a:spcBef>
                <a:spcPts val="100"/>
              </a:spcBef>
            </a:pP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1.1.</a:t>
            </a:r>
            <a:r>
              <a:rPr sz="600" b="1" spc="-1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Neujahr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1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New</a:t>
            </a:r>
            <a:r>
              <a:rPr sz="600" spc="-2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Year's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Day</a:t>
            </a:r>
            <a:r>
              <a:rPr sz="600" spc="-1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Jour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de</a:t>
            </a:r>
            <a:r>
              <a:rPr sz="600" spc="-1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l'an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2.1.</a:t>
            </a:r>
            <a:r>
              <a:rPr sz="600" b="1" spc="-1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2nd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January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3</a:t>
            </a:r>
            <a:r>
              <a:rPr sz="525" spc="82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6.1.</a:t>
            </a:r>
            <a:r>
              <a:rPr sz="600" b="1" spc="-1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Heilige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Drei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Könige</a:t>
            </a:r>
            <a:r>
              <a:rPr sz="525" spc="-15" baseline="31746" dirty="0">
                <a:solidFill>
                  <a:srgbClr val="6D6E71"/>
                </a:solidFill>
                <a:latin typeface="Arial"/>
                <a:cs typeface="Arial"/>
              </a:rPr>
              <a:t>1</a:t>
            </a:r>
            <a:endParaRPr sz="525" baseline="31746">
              <a:latin typeface="Arial"/>
              <a:cs typeface="Arial"/>
            </a:endParaRPr>
          </a:p>
          <a:p>
            <a:pPr marR="43180" algn="r">
              <a:lnSpc>
                <a:spcPct val="100000"/>
              </a:lnSpc>
              <a:spcBef>
                <a:spcPts val="5"/>
              </a:spcBef>
            </a:pP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8.3.</a:t>
            </a:r>
            <a:r>
              <a:rPr sz="600" b="1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Internationaler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Frauentag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1</a:t>
            </a:r>
            <a:r>
              <a:rPr sz="525" spc="89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17.3.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St.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Patrick‘s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Day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2</a:t>
            </a:r>
            <a:r>
              <a:rPr sz="525" spc="89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18.3.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St.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Patrick‘s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Day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(Substitute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Day)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2</a:t>
            </a:r>
            <a:r>
              <a:rPr sz="525" spc="89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29.3.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Karfreitag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Good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Friday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Vendredi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saint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31.3.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Ostersonntag</a:t>
            </a:r>
            <a:endParaRPr sz="600">
              <a:latin typeface="Arial"/>
              <a:cs typeface="Arial"/>
            </a:endParaRPr>
          </a:p>
          <a:p>
            <a:pPr marR="43815" algn="r">
              <a:lnSpc>
                <a:spcPct val="100000"/>
              </a:lnSpc>
            </a:pP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1.4.</a:t>
            </a:r>
            <a:r>
              <a:rPr sz="600" b="1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Ostermontag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Easter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Monday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4</a:t>
            </a:r>
            <a:r>
              <a:rPr sz="525" spc="-7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Lundi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de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Pâques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1.5.</a:t>
            </a:r>
            <a:r>
              <a:rPr sz="600" b="1" spc="-2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20" dirty="0">
                <a:solidFill>
                  <a:srgbClr val="6D6E71"/>
                </a:solidFill>
                <a:latin typeface="Arial"/>
                <a:cs typeface="Arial"/>
              </a:rPr>
              <a:t>Tag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der</a:t>
            </a:r>
            <a:r>
              <a:rPr sz="600" spc="-3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Arbeit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Fête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du</a:t>
            </a:r>
            <a:r>
              <a:rPr sz="600" spc="-2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Travail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6.5.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Early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May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Bank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Holiday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8.5.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Victorie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 des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alliés</a:t>
            </a:r>
            <a:endParaRPr sz="600">
              <a:latin typeface="Arial"/>
              <a:cs typeface="Arial"/>
            </a:endParaRPr>
          </a:p>
          <a:p>
            <a:pPr marR="43180" algn="r">
              <a:lnSpc>
                <a:spcPct val="100000"/>
              </a:lnSpc>
              <a:spcBef>
                <a:spcPts val="5"/>
              </a:spcBef>
            </a:pP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9.5.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Christi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Himmelfahrt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 |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Jeudi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de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l‘Ascension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19.5.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Pfingstsonntag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20.5.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Pfingstmontag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 Lundi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de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Pentecôte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27.5.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Spring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Bank Holiday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30.5.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Fronleichnam</a:t>
            </a:r>
            <a:r>
              <a:rPr sz="525" spc="-15" baseline="31746" dirty="0">
                <a:solidFill>
                  <a:srgbClr val="6D6E71"/>
                </a:solidFill>
                <a:latin typeface="Arial"/>
                <a:cs typeface="Arial"/>
              </a:rPr>
              <a:t>1</a:t>
            </a:r>
            <a:endParaRPr sz="525" baseline="31746">
              <a:latin typeface="Arial"/>
              <a:cs typeface="Arial"/>
            </a:endParaRPr>
          </a:p>
          <a:p>
            <a:pPr marR="43180" algn="r">
              <a:lnSpc>
                <a:spcPct val="100000"/>
              </a:lnSpc>
            </a:pP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12.7.</a:t>
            </a:r>
            <a:r>
              <a:rPr sz="600" b="1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Orangemen‘s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Day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2</a:t>
            </a:r>
            <a:r>
              <a:rPr sz="525" spc="89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14.7.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Fête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nationale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5.8.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Summer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Bank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Holiday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3</a:t>
            </a:r>
            <a:r>
              <a:rPr sz="525" spc="89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15.8.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Mariä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Himmelfahrt</a:t>
            </a:r>
            <a:r>
              <a:rPr sz="525" spc="-15" baseline="31746" dirty="0">
                <a:solidFill>
                  <a:srgbClr val="6D6E71"/>
                </a:solidFill>
                <a:latin typeface="Arial"/>
                <a:cs typeface="Arial"/>
              </a:rPr>
              <a:t>1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9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Assomption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26.8.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Summer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Bank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Holiday</a:t>
            </a:r>
            <a:r>
              <a:rPr sz="525" spc="-15" baseline="31746" dirty="0">
                <a:solidFill>
                  <a:srgbClr val="6D6E71"/>
                </a:solidFill>
                <a:latin typeface="Arial"/>
                <a:cs typeface="Arial"/>
              </a:rPr>
              <a:t>4</a:t>
            </a:r>
            <a:endParaRPr sz="525" baseline="31746">
              <a:latin typeface="Arial"/>
              <a:cs typeface="Arial"/>
            </a:endParaRPr>
          </a:p>
          <a:p>
            <a:pPr marR="43180" algn="r">
              <a:lnSpc>
                <a:spcPct val="100000"/>
              </a:lnSpc>
            </a:pP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20.9.</a:t>
            </a:r>
            <a:r>
              <a:rPr sz="600" b="1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Weltkindertag</a:t>
            </a:r>
            <a:r>
              <a:rPr sz="525" spc="-15" baseline="31746" dirty="0">
                <a:solidFill>
                  <a:srgbClr val="6D6E71"/>
                </a:solidFill>
                <a:latin typeface="Arial"/>
                <a:cs typeface="Arial"/>
              </a:rPr>
              <a:t>1</a:t>
            </a:r>
            <a:r>
              <a:rPr sz="525" spc="97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3.10.</a:t>
            </a:r>
            <a:r>
              <a:rPr sz="600" b="1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20" dirty="0">
                <a:solidFill>
                  <a:srgbClr val="6D6E71"/>
                </a:solidFill>
                <a:latin typeface="Arial"/>
                <a:cs typeface="Arial"/>
              </a:rPr>
              <a:t>Tag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 der</a:t>
            </a:r>
            <a:r>
              <a:rPr sz="600" spc="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Deutschen Einheit</a:t>
            </a:r>
            <a:r>
              <a:rPr sz="600" spc="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31.10.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Reformationstag</a:t>
            </a:r>
            <a:r>
              <a:rPr sz="525" spc="-15" baseline="31746" dirty="0">
                <a:solidFill>
                  <a:srgbClr val="6D6E71"/>
                </a:solidFill>
                <a:latin typeface="Arial"/>
                <a:cs typeface="Arial"/>
              </a:rPr>
              <a:t>1</a:t>
            </a:r>
            <a:r>
              <a:rPr sz="525" spc="97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spc="-10" dirty="0">
                <a:solidFill>
                  <a:srgbClr val="6D6E71"/>
                </a:solidFill>
                <a:latin typeface="Arial"/>
                <a:cs typeface="Arial"/>
              </a:rPr>
              <a:t>1.11.</a:t>
            </a:r>
            <a:r>
              <a:rPr sz="600" b="1" spc="-3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Allerheiligen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1</a:t>
            </a:r>
            <a:r>
              <a:rPr sz="525" spc="97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La</a:t>
            </a:r>
            <a:r>
              <a:rPr sz="600" spc="-1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Toussaint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spc="-20" dirty="0">
                <a:solidFill>
                  <a:srgbClr val="6D6E71"/>
                </a:solidFill>
                <a:latin typeface="Arial"/>
                <a:cs typeface="Arial"/>
              </a:rPr>
              <a:t>11.11.</a:t>
            </a:r>
            <a:r>
              <a:rPr sz="600" b="1" spc="-3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Armistice </a:t>
            </a:r>
            <a:r>
              <a:rPr sz="600" b="1" spc="-10" dirty="0">
                <a:solidFill>
                  <a:srgbClr val="6D6E71"/>
                </a:solidFill>
                <a:latin typeface="Arial"/>
                <a:cs typeface="Arial"/>
              </a:rPr>
              <a:t>20.11.</a:t>
            </a:r>
            <a:r>
              <a:rPr sz="600" b="1" spc="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Buß- und</a:t>
            </a:r>
            <a:r>
              <a:rPr sz="600" spc="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Bettag</a:t>
            </a:r>
            <a:r>
              <a:rPr sz="525" spc="-15" baseline="31746" dirty="0">
                <a:solidFill>
                  <a:srgbClr val="6D6E71"/>
                </a:solidFill>
                <a:latin typeface="Arial"/>
                <a:cs typeface="Arial"/>
              </a:rPr>
              <a:t>1</a:t>
            </a:r>
            <a:endParaRPr sz="525" baseline="31746">
              <a:latin typeface="Arial"/>
              <a:cs typeface="Arial"/>
            </a:endParaRPr>
          </a:p>
          <a:p>
            <a:pPr marR="44450" algn="r">
              <a:lnSpc>
                <a:spcPct val="100000"/>
              </a:lnSpc>
              <a:spcBef>
                <a:spcPts val="5"/>
              </a:spcBef>
            </a:pPr>
            <a:r>
              <a:rPr sz="600" b="1" spc="-10" dirty="0">
                <a:solidFill>
                  <a:srgbClr val="6D6E71"/>
                </a:solidFill>
                <a:latin typeface="Arial"/>
                <a:cs typeface="Arial"/>
              </a:rPr>
              <a:t>30.11.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St.</a:t>
            </a:r>
            <a:r>
              <a:rPr sz="600" spc="-3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Andrew‘s Day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3</a:t>
            </a:r>
            <a:r>
              <a:rPr sz="525" spc="97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2.12.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St.</a:t>
            </a:r>
            <a:r>
              <a:rPr sz="600" spc="-3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Andrew‘s Day (Substitute Day)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3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24.12.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Heiligabend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25.12.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Erster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Weihnachtsfeiertag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 | Christmas Day | </a:t>
            </a:r>
            <a:r>
              <a:rPr sz="600" spc="-20" dirty="0">
                <a:solidFill>
                  <a:srgbClr val="6D6E71"/>
                </a:solidFill>
                <a:latin typeface="Arial"/>
                <a:cs typeface="Arial"/>
              </a:rPr>
              <a:t>Noël</a:t>
            </a:r>
            <a:endParaRPr sz="600">
              <a:latin typeface="Arial"/>
              <a:cs typeface="Arial"/>
            </a:endParaRPr>
          </a:p>
          <a:p>
            <a:pPr marR="43815" algn="r">
              <a:lnSpc>
                <a:spcPct val="100000"/>
              </a:lnSpc>
            </a:pP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26.12.</a:t>
            </a:r>
            <a:r>
              <a:rPr sz="600" b="1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Zweiter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Weihnachtsfeiertag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 | Boxing Day </a:t>
            </a:r>
            <a:r>
              <a:rPr sz="600" b="1" dirty="0">
                <a:solidFill>
                  <a:srgbClr val="6D6E71"/>
                </a:solidFill>
                <a:latin typeface="Arial"/>
                <a:cs typeface="Arial"/>
              </a:rPr>
              <a:t>31.12.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Silvester | New</a:t>
            </a:r>
            <a:r>
              <a:rPr sz="600" spc="-1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Year‘s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 Eve |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Silvester</a:t>
            </a:r>
            <a:endParaRPr sz="6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600">
              <a:latin typeface="Arial"/>
              <a:cs typeface="Arial"/>
            </a:endParaRPr>
          </a:p>
          <a:p>
            <a:pPr marL="2494915">
              <a:lnSpc>
                <a:spcPct val="100000"/>
              </a:lnSpc>
            </a:pP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1</a:t>
            </a:r>
            <a:r>
              <a:rPr sz="525" spc="-97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Nicht</a:t>
            </a:r>
            <a:r>
              <a:rPr sz="600" spc="-2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in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allen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Bundesländern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2</a:t>
            </a:r>
            <a:r>
              <a:rPr sz="525" spc="-82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Northern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Ireland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only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3</a:t>
            </a:r>
            <a:r>
              <a:rPr sz="525" spc="-82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Scotland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only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|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525" baseline="31746" dirty="0">
                <a:solidFill>
                  <a:srgbClr val="6D6E71"/>
                </a:solidFill>
                <a:latin typeface="Arial"/>
                <a:cs typeface="Arial"/>
              </a:rPr>
              <a:t>4</a:t>
            </a:r>
            <a:r>
              <a:rPr sz="525" spc="-82" baseline="31746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dirty="0">
                <a:solidFill>
                  <a:srgbClr val="6D6E71"/>
                </a:solidFill>
                <a:latin typeface="Arial"/>
                <a:cs typeface="Arial"/>
              </a:rPr>
              <a:t>except</a:t>
            </a:r>
            <a:r>
              <a:rPr sz="600" spc="-5" dirty="0">
                <a:solidFill>
                  <a:srgbClr val="6D6E71"/>
                </a:solidFill>
                <a:latin typeface="Arial"/>
                <a:cs typeface="Arial"/>
              </a:rPr>
              <a:t> </a:t>
            </a:r>
            <a:r>
              <a:rPr sz="600" spc="-10" dirty="0">
                <a:solidFill>
                  <a:srgbClr val="6D6E71"/>
                </a:solidFill>
                <a:latin typeface="Arial"/>
                <a:cs typeface="Arial"/>
              </a:rPr>
              <a:t>Scotland</a:t>
            </a:r>
            <a:endParaRPr sz="600">
              <a:latin typeface="Arial"/>
              <a:cs typeface="Arial"/>
            </a:endParaRPr>
          </a:p>
        </p:txBody>
      </p:sp>
      <p:sp>
        <p:nvSpPr>
          <p:cNvPr id="15" name="object 15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pc="-85" dirty="0"/>
              <a:t>2024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953</Words>
  <Application>Microsoft Office PowerPoint</Application>
  <PresentationFormat>Benutzerdefiniert</PresentationFormat>
  <Paragraphs>535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Office Theme</vt:lpstr>
      <vt:lpstr>2024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viaprinto_kalendarium_schreibtischunterlage_rechts_a3_quer.indd</dc:title>
  <cp:lastModifiedBy>Peter, Antje</cp:lastModifiedBy>
  <cp:revision>1</cp:revision>
  <dcterms:created xsi:type="dcterms:W3CDTF">2023-01-30T08:06:59Z</dcterms:created>
  <dcterms:modified xsi:type="dcterms:W3CDTF">2023-01-30T09:16:36Z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2023-01-26T00:00:00Z</vt:filetime>
  </property>
  <property fmtid="{D5CDD505-2E9C-101B-9397-08002B2CF9AE}" pid="3" name="Creator">
    <vt:lpwstr>Adobe InDesign 18.1 (Windows)</vt:lpwstr>
  </property>
  <property fmtid="{D5CDD505-2E9C-101B-9397-08002B2CF9AE}" pid="4" name="GTS_PDFXConformance">
    <vt:lpwstr>PDF/X-1a:2001</vt:lpwstr>
  </property>
  <property fmtid="{D5CDD505-2E9C-101B-9397-08002B2CF9AE}" pid="5" name="GTS_PDFXVersion">
    <vt:lpwstr>PDF/X-1:2001</vt:lpwstr>
  </property>
  <property fmtid="{D5CDD505-2E9C-101B-9397-08002B2CF9AE}" pid="6" name="LastSaved">
    <vt:filetime>2023-01-30T00:00:00Z</vt:filetime>
  </property>
  <property fmtid="{D5CDD505-2E9C-101B-9397-08002B2CF9AE}" pid="7" name="Producer">
    <vt:lpwstr>Adobe PDF Library 17.0</vt:lpwstr>
  </property>
</Properties>
</file>